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7"/>
  </p:notesMasterIdLst>
  <p:sldIdLst>
    <p:sldId id="258" r:id="rId2"/>
    <p:sldId id="285" r:id="rId3"/>
    <p:sldId id="270" r:id="rId4"/>
    <p:sldId id="273" r:id="rId5"/>
    <p:sldId id="286" r:id="rId6"/>
    <p:sldId id="287" r:id="rId7"/>
    <p:sldId id="276" r:id="rId8"/>
    <p:sldId id="275" r:id="rId9"/>
    <p:sldId id="289" r:id="rId10"/>
    <p:sldId id="274" r:id="rId11"/>
    <p:sldId id="291" r:id="rId12"/>
    <p:sldId id="290" r:id="rId13"/>
    <p:sldId id="284" r:id="rId14"/>
    <p:sldId id="283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121B"/>
    <a:srgbClr val="000000"/>
    <a:srgbClr val="414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0377" autoAdjust="0"/>
  </p:normalViewPr>
  <p:slideViewPr>
    <p:cSldViewPr snapToGrid="0">
      <p:cViewPr varScale="1">
        <p:scale>
          <a:sx n="65" d="100"/>
          <a:sy n="65" d="100"/>
        </p:scale>
        <p:origin x="123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8C805B-F06B-48BC-B2E4-62B20E0C2B22}" type="doc">
      <dgm:prSet loTypeId="urn:microsoft.com/office/officeart/2011/layout/HexagonRadial" loCatId="cycle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GB"/>
        </a:p>
      </dgm:t>
    </dgm:pt>
    <dgm:pt modelId="{5CB439AF-BCB8-4CCB-AB41-A65FEA41DE85}">
      <dgm:prSet phldrT="[Text]"/>
      <dgm:spPr/>
      <dgm:t>
        <a:bodyPr/>
        <a:lstStyle/>
        <a:p>
          <a:r>
            <a:rPr lang="en-GB" dirty="0"/>
            <a:t>Drivers – Trailers – Customers (VMI, Call-in) – Multi-products – Sources – Depots – Multi-trip routing</a:t>
          </a:r>
        </a:p>
      </dgm:t>
    </dgm:pt>
    <dgm:pt modelId="{76917074-9CAD-44E6-8A49-C4B2CBCAADA5}" type="parTrans" cxnId="{51EC6859-C47F-4778-803F-7EA3C66942AF}">
      <dgm:prSet/>
      <dgm:spPr/>
      <dgm:t>
        <a:bodyPr/>
        <a:lstStyle/>
        <a:p>
          <a:endParaRPr lang="en-GB"/>
        </a:p>
      </dgm:t>
    </dgm:pt>
    <dgm:pt modelId="{6651327E-EB52-4F57-9742-40A92AEC6045}" type="sibTrans" cxnId="{51EC6859-C47F-4778-803F-7EA3C66942AF}">
      <dgm:prSet/>
      <dgm:spPr/>
      <dgm:t>
        <a:bodyPr/>
        <a:lstStyle/>
        <a:p>
          <a:endParaRPr lang="en-GB"/>
        </a:p>
      </dgm:t>
    </dgm:pt>
    <dgm:pt modelId="{DC1C2149-2A1B-4B41-B7A7-F18F28F14C2F}">
      <dgm:prSet phldrT="[Text]"/>
      <dgm:spPr/>
      <dgm:t>
        <a:bodyPr/>
        <a:lstStyle/>
        <a:p>
          <a:r>
            <a:rPr lang="en-GB" dirty="0"/>
            <a:t>huge number of customers over long time horizons</a:t>
          </a:r>
        </a:p>
      </dgm:t>
    </dgm:pt>
    <dgm:pt modelId="{EF31E97E-97D9-422D-A7A8-B5B1B056B202}" type="parTrans" cxnId="{F10DC3B9-CC4D-488C-B67B-4818F61AAD60}">
      <dgm:prSet/>
      <dgm:spPr/>
      <dgm:t>
        <a:bodyPr/>
        <a:lstStyle/>
        <a:p>
          <a:endParaRPr lang="en-GB"/>
        </a:p>
      </dgm:t>
    </dgm:pt>
    <dgm:pt modelId="{AE8EA47F-7318-4A8F-9BB9-0F039975FF08}" type="sibTrans" cxnId="{F10DC3B9-CC4D-488C-B67B-4818F61AAD60}">
      <dgm:prSet/>
      <dgm:spPr/>
      <dgm:t>
        <a:bodyPr/>
        <a:lstStyle/>
        <a:p>
          <a:endParaRPr lang="en-GB"/>
        </a:p>
      </dgm:t>
    </dgm:pt>
    <dgm:pt modelId="{A6A8F0E3-0792-4CF1-8CDC-28B6835A2074}">
      <dgm:prSet phldrT="[Text]"/>
      <dgm:spPr/>
      <dgm:t>
        <a:bodyPr/>
        <a:lstStyle/>
        <a:p>
          <a:r>
            <a:rPr lang="en-GB" dirty="0"/>
            <a:t>starting times can be at any time of the day</a:t>
          </a:r>
        </a:p>
      </dgm:t>
    </dgm:pt>
    <dgm:pt modelId="{0158B5E0-FC89-4CF8-8ADC-10CDDBCF62F6}" type="parTrans" cxnId="{879648F2-4D0E-46C5-BA75-3499C629D70F}">
      <dgm:prSet/>
      <dgm:spPr/>
      <dgm:t>
        <a:bodyPr/>
        <a:lstStyle/>
        <a:p>
          <a:endParaRPr lang="en-GB"/>
        </a:p>
      </dgm:t>
    </dgm:pt>
    <dgm:pt modelId="{143EF46F-2A2B-405F-93B3-834AEBC2C0A3}" type="sibTrans" cxnId="{879648F2-4D0E-46C5-BA75-3499C629D70F}">
      <dgm:prSet/>
      <dgm:spPr/>
      <dgm:t>
        <a:bodyPr/>
        <a:lstStyle/>
        <a:p>
          <a:endParaRPr lang="en-GB"/>
        </a:p>
      </dgm:t>
    </dgm:pt>
    <dgm:pt modelId="{0D63CF8E-364A-4C17-8FEE-AF864A39A476}">
      <dgm:prSet phldrT="[Text]"/>
      <dgm:spPr/>
      <dgm:t>
        <a:bodyPr/>
        <a:lstStyle/>
        <a:p>
          <a:r>
            <a:rPr lang="en-GB" dirty="0"/>
            <a:t>quantities to refill</a:t>
          </a:r>
        </a:p>
      </dgm:t>
    </dgm:pt>
    <dgm:pt modelId="{B0B6257A-B66B-4295-A935-B1EEABF5265F}" type="parTrans" cxnId="{5883191B-97CF-4746-8948-5171161405D3}">
      <dgm:prSet/>
      <dgm:spPr/>
      <dgm:t>
        <a:bodyPr/>
        <a:lstStyle/>
        <a:p>
          <a:endParaRPr lang="en-GB"/>
        </a:p>
      </dgm:t>
    </dgm:pt>
    <dgm:pt modelId="{53BEBC95-36C7-4340-8773-DB25D7D41FC4}" type="sibTrans" cxnId="{5883191B-97CF-4746-8948-5171161405D3}">
      <dgm:prSet/>
      <dgm:spPr/>
      <dgm:t>
        <a:bodyPr/>
        <a:lstStyle/>
        <a:p>
          <a:endParaRPr lang="en-GB"/>
        </a:p>
      </dgm:t>
    </dgm:pt>
    <dgm:pt modelId="{F8220060-379B-49CE-B959-F24CB86FB916}">
      <dgm:prSet phldrT="[Text]"/>
      <dgm:spPr/>
      <dgm:t>
        <a:bodyPr/>
        <a:lstStyle/>
        <a:p>
          <a:r>
            <a:rPr lang="en-GB" dirty="0"/>
            <a:t>routing of trailers</a:t>
          </a:r>
        </a:p>
      </dgm:t>
    </dgm:pt>
    <dgm:pt modelId="{B43D2162-25F2-4AEF-89BC-E31883087E36}" type="parTrans" cxnId="{F49A51A1-4162-443E-B053-213F3B06F30C}">
      <dgm:prSet/>
      <dgm:spPr/>
      <dgm:t>
        <a:bodyPr/>
        <a:lstStyle/>
        <a:p>
          <a:endParaRPr lang="en-GB"/>
        </a:p>
      </dgm:t>
    </dgm:pt>
    <dgm:pt modelId="{E728DBA0-ACE6-404F-964C-F871A1EA88AC}" type="sibTrans" cxnId="{F49A51A1-4162-443E-B053-213F3B06F30C}">
      <dgm:prSet/>
      <dgm:spPr/>
      <dgm:t>
        <a:bodyPr/>
        <a:lstStyle/>
        <a:p>
          <a:endParaRPr lang="en-GB"/>
        </a:p>
      </dgm:t>
    </dgm:pt>
    <dgm:pt modelId="{902EA8E2-2220-44C3-A48D-CEFA9CD8755C}">
      <dgm:prSet phldrT="[Text]"/>
      <dgm:spPr/>
      <dgm:t>
        <a:bodyPr/>
        <a:lstStyle/>
        <a:p>
          <a:r>
            <a:rPr lang="en-GB" dirty="0"/>
            <a:t>scheduling of drivers</a:t>
          </a:r>
        </a:p>
      </dgm:t>
    </dgm:pt>
    <dgm:pt modelId="{D2CA4FCD-54EA-4414-97D2-1324FE32B91B}" type="parTrans" cxnId="{EF92A4E2-0F04-464B-B418-AAE36048A8D3}">
      <dgm:prSet/>
      <dgm:spPr/>
      <dgm:t>
        <a:bodyPr/>
        <a:lstStyle/>
        <a:p>
          <a:endParaRPr lang="en-GB"/>
        </a:p>
      </dgm:t>
    </dgm:pt>
    <dgm:pt modelId="{B801265A-9DF9-496E-856F-4C3905BC567C}" type="sibTrans" cxnId="{EF92A4E2-0F04-464B-B418-AAE36048A8D3}">
      <dgm:prSet/>
      <dgm:spPr/>
      <dgm:t>
        <a:bodyPr/>
        <a:lstStyle/>
        <a:p>
          <a:endParaRPr lang="en-GB"/>
        </a:p>
      </dgm:t>
    </dgm:pt>
    <dgm:pt modelId="{697D471C-3835-472E-A323-6A7FAA3442CC}">
      <dgm:prSet phldrT="[Text]"/>
      <dgm:spPr/>
      <dgm:t>
        <a:bodyPr/>
        <a:lstStyle/>
        <a:p>
          <a:r>
            <a:rPr lang="en-GB" dirty="0"/>
            <a:t>non-linear objective function (logistics ratio)</a:t>
          </a:r>
        </a:p>
      </dgm:t>
    </dgm:pt>
    <dgm:pt modelId="{58269401-1E0A-490A-A596-222D33CDD012}" type="parTrans" cxnId="{6D75EF83-2F6A-49EC-9D2E-96B8782B17AA}">
      <dgm:prSet/>
      <dgm:spPr/>
      <dgm:t>
        <a:bodyPr/>
        <a:lstStyle/>
        <a:p>
          <a:endParaRPr lang="en-GB"/>
        </a:p>
      </dgm:t>
    </dgm:pt>
    <dgm:pt modelId="{F1907CA0-264D-4DA4-86EE-39F2532CD44B}" type="sibTrans" cxnId="{6D75EF83-2F6A-49EC-9D2E-96B8782B17AA}">
      <dgm:prSet/>
      <dgm:spPr/>
      <dgm:t>
        <a:bodyPr/>
        <a:lstStyle/>
        <a:p>
          <a:endParaRPr lang="en-GB"/>
        </a:p>
      </dgm:t>
    </dgm:pt>
    <dgm:pt modelId="{C62CE376-A000-47D3-8E53-92CAF4B3667D}" type="pres">
      <dgm:prSet presAssocID="{E28C805B-F06B-48BC-B2E4-62B20E0C2B22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03805971-3650-402F-BE21-1C0425FE6E42}" type="pres">
      <dgm:prSet presAssocID="{5CB439AF-BCB8-4CCB-AB41-A65FEA41DE85}" presName="Parent" presStyleLbl="node0" presStyleIdx="0" presStyleCnt="1">
        <dgm:presLayoutVars>
          <dgm:chMax val="6"/>
          <dgm:chPref val="6"/>
        </dgm:presLayoutVars>
      </dgm:prSet>
      <dgm:spPr/>
    </dgm:pt>
    <dgm:pt modelId="{FB856E96-B443-4ABB-8822-8339AE7DFF5F}" type="pres">
      <dgm:prSet presAssocID="{DC1C2149-2A1B-4B41-B7A7-F18F28F14C2F}" presName="Accent1" presStyleCnt="0"/>
      <dgm:spPr/>
    </dgm:pt>
    <dgm:pt modelId="{F9B28B5F-02CF-4E72-9FAE-8454B83DE041}" type="pres">
      <dgm:prSet presAssocID="{DC1C2149-2A1B-4B41-B7A7-F18F28F14C2F}" presName="Accent" presStyleLbl="bgShp" presStyleIdx="0" presStyleCnt="6"/>
      <dgm:spPr/>
    </dgm:pt>
    <dgm:pt modelId="{AFBCF7B7-5685-442B-BB87-2D7AC3D5336F}" type="pres">
      <dgm:prSet presAssocID="{DC1C2149-2A1B-4B41-B7A7-F18F28F14C2F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15277DA4-42B9-41D1-BFD2-B8E3AECCAF8B}" type="pres">
      <dgm:prSet presAssocID="{A6A8F0E3-0792-4CF1-8CDC-28B6835A2074}" presName="Accent2" presStyleCnt="0"/>
      <dgm:spPr/>
    </dgm:pt>
    <dgm:pt modelId="{59D7409C-EE3A-44D0-8B2A-6E4C59449753}" type="pres">
      <dgm:prSet presAssocID="{A6A8F0E3-0792-4CF1-8CDC-28B6835A2074}" presName="Accent" presStyleLbl="bgShp" presStyleIdx="1" presStyleCnt="6"/>
      <dgm:spPr/>
    </dgm:pt>
    <dgm:pt modelId="{F0BE5BD8-025D-443B-86DC-DB143627D7CE}" type="pres">
      <dgm:prSet presAssocID="{A6A8F0E3-0792-4CF1-8CDC-28B6835A2074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34DCF35D-16DB-4F84-A351-C187DA5E2308}" type="pres">
      <dgm:prSet presAssocID="{0D63CF8E-364A-4C17-8FEE-AF864A39A476}" presName="Accent3" presStyleCnt="0"/>
      <dgm:spPr/>
    </dgm:pt>
    <dgm:pt modelId="{EB9F83B8-EE6B-49EE-89E9-DB5D5BC07E9E}" type="pres">
      <dgm:prSet presAssocID="{0D63CF8E-364A-4C17-8FEE-AF864A39A476}" presName="Accent" presStyleLbl="bgShp" presStyleIdx="2" presStyleCnt="6"/>
      <dgm:spPr/>
    </dgm:pt>
    <dgm:pt modelId="{34FE6B1F-73F2-4ED1-B29E-DD7374327606}" type="pres">
      <dgm:prSet presAssocID="{0D63CF8E-364A-4C17-8FEE-AF864A39A476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DA254BA6-16F7-4699-B71C-BB759F2CC23B}" type="pres">
      <dgm:prSet presAssocID="{F8220060-379B-49CE-B959-F24CB86FB916}" presName="Accent4" presStyleCnt="0"/>
      <dgm:spPr/>
    </dgm:pt>
    <dgm:pt modelId="{DE29D44C-1816-40DD-A15B-C576E6490B47}" type="pres">
      <dgm:prSet presAssocID="{F8220060-379B-49CE-B959-F24CB86FB916}" presName="Accent" presStyleLbl="bgShp" presStyleIdx="3" presStyleCnt="6"/>
      <dgm:spPr/>
    </dgm:pt>
    <dgm:pt modelId="{650BE832-D54B-476B-859C-1ADA09D16D39}" type="pres">
      <dgm:prSet presAssocID="{F8220060-379B-49CE-B959-F24CB86FB916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4DAB7451-82D5-4B67-9588-FF1A03D23BED}" type="pres">
      <dgm:prSet presAssocID="{902EA8E2-2220-44C3-A48D-CEFA9CD8755C}" presName="Accent5" presStyleCnt="0"/>
      <dgm:spPr/>
    </dgm:pt>
    <dgm:pt modelId="{8F20E6FB-00BC-42AB-A86D-1ED4296386CA}" type="pres">
      <dgm:prSet presAssocID="{902EA8E2-2220-44C3-A48D-CEFA9CD8755C}" presName="Accent" presStyleLbl="bgShp" presStyleIdx="4" presStyleCnt="6"/>
      <dgm:spPr/>
    </dgm:pt>
    <dgm:pt modelId="{AD82AC55-8A97-4726-BA2C-D4D5B80B73F2}" type="pres">
      <dgm:prSet presAssocID="{902EA8E2-2220-44C3-A48D-CEFA9CD8755C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1665C2E4-3803-412F-9CAD-30FACDDB4C27}" type="pres">
      <dgm:prSet presAssocID="{697D471C-3835-472E-A323-6A7FAA3442CC}" presName="Accent6" presStyleCnt="0"/>
      <dgm:spPr/>
    </dgm:pt>
    <dgm:pt modelId="{8F0EEB54-0C7F-4694-BC28-E445CAAD88C6}" type="pres">
      <dgm:prSet presAssocID="{697D471C-3835-472E-A323-6A7FAA3442CC}" presName="Accent" presStyleLbl="bgShp" presStyleIdx="5" presStyleCnt="6"/>
      <dgm:spPr/>
    </dgm:pt>
    <dgm:pt modelId="{D886ECA7-0416-4A12-BF2E-164370FFB66F}" type="pres">
      <dgm:prSet presAssocID="{697D471C-3835-472E-A323-6A7FAA3442CC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5883191B-97CF-4746-8948-5171161405D3}" srcId="{5CB439AF-BCB8-4CCB-AB41-A65FEA41DE85}" destId="{0D63CF8E-364A-4C17-8FEE-AF864A39A476}" srcOrd="2" destOrd="0" parTransId="{B0B6257A-B66B-4295-A935-B1EEABF5265F}" sibTransId="{53BEBC95-36C7-4340-8773-DB25D7D41FC4}"/>
    <dgm:cxn modelId="{A42F5065-8D27-4AB8-B9B4-A9386C6FB058}" type="presOf" srcId="{DC1C2149-2A1B-4B41-B7A7-F18F28F14C2F}" destId="{AFBCF7B7-5685-442B-BB87-2D7AC3D5336F}" srcOrd="0" destOrd="0" presId="urn:microsoft.com/office/officeart/2011/layout/HexagonRadial"/>
    <dgm:cxn modelId="{F3665366-5E18-46EA-BA21-28AEF005EABE}" type="presOf" srcId="{A6A8F0E3-0792-4CF1-8CDC-28B6835A2074}" destId="{F0BE5BD8-025D-443B-86DC-DB143627D7CE}" srcOrd="0" destOrd="0" presId="urn:microsoft.com/office/officeart/2011/layout/HexagonRadial"/>
    <dgm:cxn modelId="{9665CB67-F723-4085-85AF-F9A112E31E78}" type="presOf" srcId="{E28C805B-F06B-48BC-B2E4-62B20E0C2B22}" destId="{C62CE376-A000-47D3-8E53-92CAF4B3667D}" srcOrd="0" destOrd="0" presId="urn:microsoft.com/office/officeart/2011/layout/HexagonRadial"/>
    <dgm:cxn modelId="{82A9FF6C-7888-45FA-9A52-2F74113B1C74}" type="presOf" srcId="{F8220060-379B-49CE-B959-F24CB86FB916}" destId="{650BE832-D54B-476B-859C-1ADA09D16D39}" srcOrd="0" destOrd="0" presId="urn:microsoft.com/office/officeart/2011/layout/HexagonRadial"/>
    <dgm:cxn modelId="{2AFA6459-A6A8-4DC5-92D1-98EBD80FD44E}" type="presOf" srcId="{5CB439AF-BCB8-4CCB-AB41-A65FEA41DE85}" destId="{03805971-3650-402F-BE21-1C0425FE6E42}" srcOrd="0" destOrd="0" presId="urn:microsoft.com/office/officeart/2011/layout/HexagonRadial"/>
    <dgm:cxn modelId="{51EC6859-C47F-4778-803F-7EA3C66942AF}" srcId="{E28C805B-F06B-48BC-B2E4-62B20E0C2B22}" destId="{5CB439AF-BCB8-4CCB-AB41-A65FEA41DE85}" srcOrd="0" destOrd="0" parTransId="{76917074-9CAD-44E6-8A49-C4B2CBCAADA5}" sibTransId="{6651327E-EB52-4F57-9742-40A92AEC6045}"/>
    <dgm:cxn modelId="{6D75EF83-2F6A-49EC-9D2E-96B8782B17AA}" srcId="{5CB439AF-BCB8-4CCB-AB41-A65FEA41DE85}" destId="{697D471C-3835-472E-A323-6A7FAA3442CC}" srcOrd="5" destOrd="0" parTransId="{58269401-1E0A-490A-A596-222D33CDD012}" sibTransId="{F1907CA0-264D-4DA4-86EE-39F2532CD44B}"/>
    <dgm:cxn modelId="{F49A51A1-4162-443E-B053-213F3B06F30C}" srcId="{5CB439AF-BCB8-4CCB-AB41-A65FEA41DE85}" destId="{F8220060-379B-49CE-B959-F24CB86FB916}" srcOrd="3" destOrd="0" parTransId="{B43D2162-25F2-4AEF-89BC-E31883087E36}" sibTransId="{E728DBA0-ACE6-404F-964C-F871A1EA88AC}"/>
    <dgm:cxn modelId="{F2DB4EB1-2A59-4164-9AF7-7B108307EABB}" type="presOf" srcId="{902EA8E2-2220-44C3-A48D-CEFA9CD8755C}" destId="{AD82AC55-8A97-4726-BA2C-D4D5B80B73F2}" srcOrd="0" destOrd="0" presId="urn:microsoft.com/office/officeart/2011/layout/HexagonRadial"/>
    <dgm:cxn modelId="{F10DC3B9-CC4D-488C-B67B-4818F61AAD60}" srcId="{5CB439AF-BCB8-4CCB-AB41-A65FEA41DE85}" destId="{DC1C2149-2A1B-4B41-B7A7-F18F28F14C2F}" srcOrd="0" destOrd="0" parTransId="{EF31E97E-97D9-422D-A7A8-B5B1B056B202}" sibTransId="{AE8EA47F-7318-4A8F-9BB9-0F039975FF08}"/>
    <dgm:cxn modelId="{F20ED4C6-F640-4918-8196-7CDB691EE463}" type="presOf" srcId="{697D471C-3835-472E-A323-6A7FAA3442CC}" destId="{D886ECA7-0416-4A12-BF2E-164370FFB66F}" srcOrd="0" destOrd="0" presId="urn:microsoft.com/office/officeart/2011/layout/HexagonRadial"/>
    <dgm:cxn modelId="{EF92A4E2-0F04-464B-B418-AAE36048A8D3}" srcId="{5CB439AF-BCB8-4CCB-AB41-A65FEA41DE85}" destId="{902EA8E2-2220-44C3-A48D-CEFA9CD8755C}" srcOrd="4" destOrd="0" parTransId="{D2CA4FCD-54EA-4414-97D2-1324FE32B91B}" sibTransId="{B801265A-9DF9-496E-856F-4C3905BC567C}"/>
    <dgm:cxn modelId="{879648F2-4D0E-46C5-BA75-3499C629D70F}" srcId="{5CB439AF-BCB8-4CCB-AB41-A65FEA41DE85}" destId="{A6A8F0E3-0792-4CF1-8CDC-28B6835A2074}" srcOrd="1" destOrd="0" parTransId="{0158B5E0-FC89-4CF8-8ADC-10CDDBCF62F6}" sibTransId="{143EF46F-2A2B-405F-93B3-834AEBC2C0A3}"/>
    <dgm:cxn modelId="{6DA3ABFF-9CBF-440F-BA05-98DDD48FAAEB}" type="presOf" srcId="{0D63CF8E-364A-4C17-8FEE-AF864A39A476}" destId="{34FE6B1F-73F2-4ED1-B29E-DD7374327606}" srcOrd="0" destOrd="0" presId="urn:microsoft.com/office/officeart/2011/layout/HexagonRadial"/>
    <dgm:cxn modelId="{D463E3A1-32A8-4241-85B7-278A002FFC1E}" type="presParOf" srcId="{C62CE376-A000-47D3-8E53-92CAF4B3667D}" destId="{03805971-3650-402F-BE21-1C0425FE6E42}" srcOrd="0" destOrd="0" presId="urn:microsoft.com/office/officeart/2011/layout/HexagonRadial"/>
    <dgm:cxn modelId="{BFDA2845-8F58-4B47-8183-60E7A2DCF3ED}" type="presParOf" srcId="{C62CE376-A000-47D3-8E53-92CAF4B3667D}" destId="{FB856E96-B443-4ABB-8822-8339AE7DFF5F}" srcOrd="1" destOrd="0" presId="urn:microsoft.com/office/officeart/2011/layout/HexagonRadial"/>
    <dgm:cxn modelId="{38605B44-CCA8-4E47-A330-4C8884E0424F}" type="presParOf" srcId="{FB856E96-B443-4ABB-8822-8339AE7DFF5F}" destId="{F9B28B5F-02CF-4E72-9FAE-8454B83DE041}" srcOrd="0" destOrd="0" presId="urn:microsoft.com/office/officeart/2011/layout/HexagonRadial"/>
    <dgm:cxn modelId="{020D4654-7445-4714-82AB-4D3AC614A363}" type="presParOf" srcId="{C62CE376-A000-47D3-8E53-92CAF4B3667D}" destId="{AFBCF7B7-5685-442B-BB87-2D7AC3D5336F}" srcOrd="2" destOrd="0" presId="urn:microsoft.com/office/officeart/2011/layout/HexagonRadial"/>
    <dgm:cxn modelId="{AE53037A-4106-4BA6-9B17-7E22B3F82A59}" type="presParOf" srcId="{C62CE376-A000-47D3-8E53-92CAF4B3667D}" destId="{15277DA4-42B9-41D1-BFD2-B8E3AECCAF8B}" srcOrd="3" destOrd="0" presId="urn:microsoft.com/office/officeart/2011/layout/HexagonRadial"/>
    <dgm:cxn modelId="{80930CE1-1FCB-4FAC-9CD0-D06F72F3E773}" type="presParOf" srcId="{15277DA4-42B9-41D1-BFD2-B8E3AECCAF8B}" destId="{59D7409C-EE3A-44D0-8B2A-6E4C59449753}" srcOrd="0" destOrd="0" presId="urn:microsoft.com/office/officeart/2011/layout/HexagonRadial"/>
    <dgm:cxn modelId="{6346E7D6-A737-45BF-85C5-BA49A40B4872}" type="presParOf" srcId="{C62CE376-A000-47D3-8E53-92CAF4B3667D}" destId="{F0BE5BD8-025D-443B-86DC-DB143627D7CE}" srcOrd="4" destOrd="0" presId="urn:microsoft.com/office/officeart/2011/layout/HexagonRadial"/>
    <dgm:cxn modelId="{E2D1E9BB-41F8-4820-B645-B5CA54C7FB1C}" type="presParOf" srcId="{C62CE376-A000-47D3-8E53-92CAF4B3667D}" destId="{34DCF35D-16DB-4F84-A351-C187DA5E2308}" srcOrd="5" destOrd="0" presId="urn:microsoft.com/office/officeart/2011/layout/HexagonRadial"/>
    <dgm:cxn modelId="{4CF92F71-0832-458C-90BF-507ADD4A3C1D}" type="presParOf" srcId="{34DCF35D-16DB-4F84-A351-C187DA5E2308}" destId="{EB9F83B8-EE6B-49EE-89E9-DB5D5BC07E9E}" srcOrd="0" destOrd="0" presId="urn:microsoft.com/office/officeart/2011/layout/HexagonRadial"/>
    <dgm:cxn modelId="{ECC001F0-6812-4E7D-BE2F-70619435A2EA}" type="presParOf" srcId="{C62CE376-A000-47D3-8E53-92CAF4B3667D}" destId="{34FE6B1F-73F2-4ED1-B29E-DD7374327606}" srcOrd="6" destOrd="0" presId="urn:microsoft.com/office/officeart/2011/layout/HexagonRadial"/>
    <dgm:cxn modelId="{0240FF88-CD10-4FE2-9A03-6302F2DE9E93}" type="presParOf" srcId="{C62CE376-A000-47D3-8E53-92CAF4B3667D}" destId="{DA254BA6-16F7-4699-B71C-BB759F2CC23B}" srcOrd="7" destOrd="0" presId="urn:microsoft.com/office/officeart/2011/layout/HexagonRadial"/>
    <dgm:cxn modelId="{5A6956A7-C54B-47FF-9DD7-C58C1EC425A0}" type="presParOf" srcId="{DA254BA6-16F7-4699-B71C-BB759F2CC23B}" destId="{DE29D44C-1816-40DD-A15B-C576E6490B47}" srcOrd="0" destOrd="0" presId="urn:microsoft.com/office/officeart/2011/layout/HexagonRadial"/>
    <dgm:cxn modelId="{4B2697D9-9933-4D56-871E-1082F275729E}" type="presParOf" srcId="{C62CE376-A000-47D3-8E53-92CAF4B3667D}" destId="{650BE832-D54B-476B-859C-1ADA09D16D39}" srcOrd="8" destOrd="0" presId="urn:microsoft.com/office/officeart/2011/layout/HexagonRadial"/>
    <dgm:cxn modelId="{847FCE3F-88D0-4B49-856B-C5A08B2C0AFD}" type="presParOf" srcId="{C62CE376-A000-47D3-8E53-92CAF4B3667D}" destId="{4DAB7451-82D5-4B67-9588-FF1A03D23BED}" srcOrd="9" destOrd="0" presId="urn:microsoft.com/office/officeart/2011/layout/HexagonRadial"/>
    <dgm:cxn modelId="{34AC0B51-04DF-4098-B2A4-99F1E8D1619F}" type="presParOf" srcId="{4DAB7451-82D5-4B67-9588-FF1A03D23BED}" destId="{8F20E6FB-00BC-42AB-A86D-1ED4296386CA}" srcOrd="0" destOrd="0" presId="urn:microsoft.com/office/officeart/2011/layout/HexagonRadial"/>
    <dgm:cxn modelId="{0B472209-BBD2-49AD-8CD9-50901E3CDC60}" type="presParOf" srcId="{C62CE376-A000-47D3-8E53-92CAF4B3667D}" destId="{AD82AC55-8A97-4726-BA2C-D4D5B80B73F2}" srcOrd="10" destOrd="0" presId="urn:microsoft.com/office/officeart/2011/layout/HexagonRadial"/>
    <dgm:cxn modelId="{13516D54-6564-4B2B-8FE6-C82BA0826DD9}" type="presParOf" srcId="{C62CE376-A000-47D3-8E53-92CAF4B3667D}" destId="{1665C2E4-3803-412F-9CAD-30FACDDB4C27}" srcOrd="11" destOrd="0" presId="urn:microsoft.com/office/officeart/2011/layout/HexagonRadial"/>
    <dgm:cxn modelId="{2F54EE06-47CF-49A1-AF7B-885AF22AAF21}" type="presParOf" srcId="{1665C2E4-3803-412F-9CAD-30FACDDB4C27}" destId="{8F0EEB54-0C7F-4694-BC28-E445CAAD88C6}" srcOrd="0" destOrd="0" presId="urn:microsoft.com/office/officeart/2011/layout/HexagonRadial"/>
    <dgm:cxn modelId="{983FE161-407E-4E59-A70F-DD26748FA574}" type="presParOf" srcId="{C62CE376-A000-47D3-8E53-92CAF4B3667D}" destId="{D886ECA7-0416-4A12-BF2E-164370FFB66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805971-3650-402F-BE21-1C0425FE6E42}">
      <dsp:nvSpPr>
        <dsp:cNvPr id="0" name=""/>
        <dsp:cNvSpPr/>
      </dsp:nvSpPr>
      <dsp:spPr>
        <a:xfrm>
          <a:off x="2214607" y="1311046"/>
          <a:ext cx="1666396" cy="1441500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Drivers – Trailers – Customers (VMI, Call-in) – Multi-products – Sources – Depots – Multi-trip routing</a:t>
          </a:r>
        </a:p>
      </dsp:txBody>
      <dsp:txXfrm>
        <a:off x="2490752" y="1549923"/>
        <a:ext cx="1114106" cy="963746"/>
      </dsp:txXfrm>
    </dsp:sp>
    <dsp:sp modelId="{59D7409C-EE3A-44D0-8B2A-6E4C59449753}">
      <dsp:nvSpPr>
        <dsp:cNvPr id="0" name=""/>
        <dsp:cNvSpPr/>
      </dsp:nvSpPr>
      <dsp:spPr>
        <a:xfrm>
          <a:off x="3258092" y="621385"/>
          <a:ext cx="628726" cy="541731"/>
        </a:xfrm>
        <a:prstGeom prst="hexagon">
          <a:avLst>
            <a:gd name="adj" fmla="val 28900"/>
            <a:gd name="vf" fmla="val 11547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FBCF7B7-5685-442B-BB87-2D7AC3D5336F}">
      <dsp:nvSpPr>
        <dsp:cNvPr id="0" name=""/>
        <dsp:cNvSpPr/>
      </dsp:nvSpPr>
      <dsp:spPr>
        <a:xfrm>
          <a:off x="2368106" y="0"/>
          <a:ext cx="1365600" cy="1181404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huge number of customers over long time horizons</a:t>
          </a:r>
        </a:p>
      </dsp:txBody>
      <dsp:txXfrm>
        <a:off x="2594415" y="195784"/>
        <a:ext cx="912982" cy="789836"/>
      </dsp:txXfrm>
    </dsp:sp>
    <dsp:sp modelId="{EB9F83B8-EE6B-49EE-89E9-DB5D5BC07E9E}">
      <dsp:nvSpPr>
        <dsp:cNvPr id="0" name=""/>
        <dsp:cNvSpPr/>
      </dsp:nvSpPr>
      <dsp:spPr>
        <a:xfrm>
          <a:off x="3991865" y="1634134"/>
          <a:ext cx="628726" cy="541731"/>
        </a:xfrm>
        <a:prstGeom prst="hexagon">
          <a:avLst>
            <a:gd name="adj" fmla="val 28900"/>
            <a:gd name="vf" fmla="val 11547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0BE5BD8-025D-443B-86DC-DB143627D7CE}">
      <dsp:nvSpPr>
        <dsp:cNvPr id="0" name=""/>
        <dsp:cNvSpPr/>
      </dsp:nvSpPr>
      <dsp:spPr>
        <a:xfrm>
          <a:off x="3620521" y="726643"/>
          <a:ext cx="1365600" cy="1181404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4">
                <a:hueOff val="1960178"/>
                <a:satOff val="-8155"/>
                <a:lumOff val="192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1960178"/>
                <a:satOff val="-8155"/>
                <a:lumOff val="192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1960178"/>
                <a:satOff val="-8155"/>
                <a:lumOff val="192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starting times can be at any time of the day</a:t>
          </a:r>
        </a:p>
      </dsp:txBody>
      <dsp:txXfrm>
        <a:off x="3846830" y="922427"/>
        <a:ext cx="912982" cy="789836"/>
      </dsp:txXfrm>
    </dsp:sp>
    <dsp:sp modelId="{DE29D44C-1816-40DD-A15B-C576E6490B47}">
      <dsp:nvSpPr>
        <dsp:cNvPr id="0" name=""/>
        <dsp:cNvSpPr/>
      </dsp:nvSpPr>
      <dsp:spPr>
        <a:xfrm>
          <a:off x="3482139" y="2777337"/>
          <a:ext cx="628726" cy="541731"/>
        </a:xfrm>
        <a:prstGeom prst="hexagon">
          <a:avLst>
            <a:gd name="adj" fmla="val 28900"/>
            <a:gd name="vf" fmla="val 11547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4FE6B1F-73F2-4ED1-B29E-DD7374327606}">
      <dsp:nvSpPr>
        <dsp:cNvPr id="0" name=""/>
        <dsp:cNvSpPr/>
      </dsp:nvSpPr>
      <dsp:spPr>
        <a:xfrm>
          <a:off x="3620521" y="2155139"/>
          <a:ext cx="1365600" cy="1181404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4">
                <a:hueOff val="3920356"/>
                <a:satOff val="-16311"/>
                <a:lumOff val="384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3920356"/>
                <a:satOff val="-16311"/>
                <a:lumOff val="384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3920356"/>
                <a:satOff val="-16311"/>
                <a:lumOff val="384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quantities to refill</a:t>
          </a:r>
        </a:p>
      </dsp:txBody>
      <dsp:txXfrm>
        <a:off x="3846830" y="2350923"/>
        <a:ext cx="912982" cy="789836"/>
      </dsp:txXfrm>
    </dsp:sp>
    <dsp:sp modelId="{8F20E6FB-00BC-42AB-A86D-1ED4296386CA}">
      <dsp:nvSpPr>
        <dsp:cNvPr id="0" name=""/>
        <dsp:cNvSpPr/>
      </dsp:nvSpPr>
      <dsp:spPr>
        <a:xfrm>
          <a:off x="2217708" y="2896006"/>
          <a:ext cx="628726" cy="541731"/>
        </a:xfrm>
        <a:prstGeom prst="hexagon">
          <a:avLst>
            <a:gd name="adj" fmla="val 28900"/>
            <a:gd name="vf" fmla="val 11547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50BE832-D54B-476B-859C-1ADA09D16D39}">
      <dsp:nvSpPr>
        <dsp:cNvPr id="0" name=""/>
        <dsp:cNvSpPr/>
      </dsp:nvSpPr>
      <dsp:spPr>
        <a:xfrm>
          <a:off x="2368106" y="2882595"/>
          <a:ext cx="1365600" cy="1181404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4">
                <a:hueOff val="5880535"/>
                <a:satOff val="-24466"/>
                <a:lumOff val="5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5880535"/>
                <a:satOff val="-24466"/>
                <a:lumOff val="5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5880535"/>
                <a:satOff val="-24466"/>
                <a:lumOff val="5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routing of trailers</a:t>
          </a:r>
        </a:p>
      </dsp:txBody>
      <dsp:txXfrm>
        <a:off x="2594415" y="3078379"/>
        <a:ext cx="912982" cy="789836"/>
      </dsp:txXfrm>
    </dsp:sp>
    <dsp:sp modelId="{8F0EEB54-0C7F-4694-BC28-E445CAAD88C6}">
      <dsp:nvSpPr>
        <dsp:cNvPr id="0" name=""/>
        <dsp:cNvSpPr/>
      </dsp:nvSpPr>
      <dsp:spPr>
        <a:xfrm>
          <a:off x="1471919" y="1883664"/>
          <a:ext cx="628726" cy="541731"/>
        </a:xfrm>
        <a:prstGeom prst="hexagon">
          <a:avLst>
            <a:gd name="adj" fmla="val 28900"/>
            <a:gd name="vf" fmla="val 11547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D82AC55-8A97-4726-BA2C-D4D5B80B73F2}">
      <dsp:nvSpPr>
        <dsp:cNvPr id="0" name=""/>
        <dsp:cNvSpPr/>
      </dsp:nvSpPr>
      <dsp:spPr>
        <a:xfrm>
          <a:off x="1109878" y="2155952"/>
          <a:ext cx="1365600" cy="1181404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4">
                <a:hueOff val="7840713"/>
                <a:satOff val="-32622"/>
                <a:lumOff val="768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7840713"/>
                <a:satOff val="-32622"/>
                <a:lumOff val="768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7840713"/>
                <a:satOff val="-32622"/>
                <a:lumOff val="768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scheduling of drivers</a:t>
          </a:r>
        </a:p>
      </dsp:txBody>
      <dsp:txXfrm>
        <a:off x="1336187" y="2351736"/>
        <a:ext cx="912982" cy="789836"/>
      </dsp:txXfrm>
    </dsp:sp>
    <dsp:sp modelId="{D886ECA7-0416-4A12-BF2E-164370FFB66F}">
      <dsp:nvSpPr>
        <dsp:cNvPr id="0" name=""/>
        <dsp:cNvSpPr/>
      </dsp:nvSpPr>
      <dsp:spPr>
        <a:xfrm>
          <a:off x="1109878" y="725017"/>
          <a:ext cx="1365600" cy="1181404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non-linear objective function (logistics ratio)</a:t>
          </a:r>
        </a:p>
      </dsp:txBody>
      <dsp:txXfrm>
        <a:off x="1336187" y="920801"/>
        <a:ext cx="912982" cy="7898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2F3E7-441F-477B-9032-3EE7BEB30DA2}" type="datetimeFigureOut">
              <a:rPr lang="en-GB" smtClean="0"/>
              <a:t>02/05/2021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22F0C5-9915-4C9D-B9C1-C3246B8D4C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957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9181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93181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8157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5011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9383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9714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131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0551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0317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858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951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5182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7754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726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282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1EF2C280-F524-405F-B409-A0B3EEB3A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95942" y="195942"/>
            <a:ext cx="11812555" cy="6475445"/>
          </a:xfrm>
          <a:custGeom>
            <a:avLst/>
            <a:gdLst/>
            <a:ahLst/>
            <a:cxnLst/>
            <a:rect l="l" t="t" r="r" b="b"/>
            <a:pathLst>
              <a:path w="12048490" h="6713220">
                <a:moveTo>
                  <a:pt x="0" y="6713004"/>
                </a:moveTo>
                <a:lnTo>
                  <a:pt x="12048210" y="6713004"/>
                </a:lnTo>
                <a:lnTo>
                  <a:pt x="12048210" y="0"/>
                </a:lnTo>
                <a:lnTo>
                  <a:pt x="0" y="0"/>
                </a:lnTo>
                <a:lnTo>
                  <a:pt x="0" y="6713004"/>
                </a:lnTo>
                <a:close/>
              </a:path>
            </a:pathLst>
          </a:custGeom>
          <a:solidFill>
            <a:srgbClr val="B511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0CF9F2-6D22-4CA4-A596-A6A43B8C79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00940" y="2205022"/>
            <a:ext cx="9144000" cy="1399152"/>
          </a:xfrm>
        </p:spPr>
        <p:txBody>
          <a:bodyPr anchor="b">
            <a:normAutofit/>
          </a:bodyPr>
          <a:lstStyle>
            <a:lvl1pPr algn="l">
              <a:lnSpc>
                <a:spcPts val="4400"/>
              </a:lnSpc>
              <a:spcBef>
                <a:spcPts val="1110"/>
              </a:spcBef>
              <a:defRPr sz="455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Template slide: </a:t>
            </a:r>
            <a:br>
              <a:rPr lang="en-US" dirty="0"/>
            </a:br>
            <a:r>
              <a:rPr lang="en-US" dirty="0"/>
              <a:t>presentation title goes here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01B88C-C94B-424C-B0DC-611AA04686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34338" y="4152381"/>
            <a:ext cx="9144000" cy="1655762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525"/>
              </a:spcBef>
              <a:buNone/>
              <a:defRPr sz="265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date, month, year here</a:t>
            </a:r>
          </a:p>
          <a:p>
            <a:r>
              <a:rPr lang="en-US" dirty="0"/>
              <a:t>Insert presenter name</a:t>
            </a:r>
            <a:endParaRPr lang="en-GB" dirty="0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4260E1F7-11D6-4F9A-9CDB-A1450D1E497D}"/>
              </a:ext>
            </a:extLst>
          </p:cNvPr>
          <p:cNvSpPr/>
          <p:nvPr userDrawn="1"/>
        </p:nvSpPr>
        <p:spPr>
          <a:xfrm>
            <a:off x="992097" y="3829921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4159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BCDE62AB-9720-4075-A15D-483E19C7D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1922" y="3832747"/>
            <a:ext cx="1590675" cy="0"/>
          </a:xfrm>
          <a:custGeom>
            <a:avLst/>
            <a:gdLst/>
            <a:ahLst/>
            <a:cxnLst/>
            <a:rect l="l" t="t" r="r" b="b"/>
            <a:pathLst>
              <a:path w="1590675">
                <a:moveTo>
                  <a:pt x="0" y="0"/>
                </a:moveTo>
                <a:lnTo>
                  <a:pt x="1590421" y="0"/>
                </a:lnTo>
              </a:path>
            </a:pathLst>
          </a:custGeom>
          <a:ln w="17043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BD4E107-ACD4-4A6A-8618-FDF878C3B9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4" name="Picture 13" descr="Lancaster University Management School">
            <a:extLst>
              <a:ext uri="{FF2B5EF4-FFF2-40B4-BE49-F238E27FC236}">
                <a16:creationId xmlns:a16="http://schemas.microsoft.com/office/drawing/2014/main" id="{1F86FCBB-C1A2-4699-856D-16EF1ABE14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119" y="712508"/>
            <a:ext cx="3185223" cy="65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97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4">
            <a:extLst>
              <a:ext uri="{FF2B5EF4-FFF2-40B4-BE49-F238E27FC236}">
                <a16:creationId xmlns:a16="http://schemas.microsoft.com/office/drawing/2014/main" id="{E911A0A4-9D31-4F34-8E71-4A07A9FDE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4508" y="1832146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3728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BE2592A-4048-4211-B609-EB603E5AE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59" y="531848"/>
            <a:ext cx="7120817" cy="1158840"/>
          </a:xfrm>
        </p:spPr>
        <p:txBody>
          <a:bodyPr>
            <a:normAutofit/>
          </a:bodyPr>
          <a:lstStyle>
            <a:lvl1pPr>
              <a:lnSpc>
                <a:spcPts val="3470"/>
              </a:lnSpc>
              <a:spcBef>
                <a:spcPts val="750"/>
              </a:spcBef>
              <a:defRPr sz="360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32CECB2-8BBC-4238-95E4-9CF53BEC0F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6" name="Picture 15" descr="Lancaster University Management School">
            <a:extLst>
              <a:ext uri="{FF2B5EF4-FFF2-40B4-BE49-F238E27FC236}">
                <a16:creationId xmlns:a16="http://schemas.microsoft.com/office/drawing/2014/main" id="{C8509E76-E029-4264-AA68-5BBAC3235D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022" y="685800"/>
            <a:ext cx="294132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887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AEB81DE-9DB5-4365-A5C5-617C96B6EE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35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CF9F2-6D22-4CA4-A596-A6A43B8C79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00940" y="2205022"/>
            <a:ext cx="9144000" cy="1399152"/>
          </a:xfrm>
        </p:spPr>
        <p:txBody>
          <a:bodyPr anchor="b">
            <a:normAutofit/>
          </a:bodyPr>
          <a:lstStyle>
            <a:lvl1pPr algn="l">
              <a:lnSpc>
                <a:spcPts val="4400"/>
              </a:lnSpc>
              <a:spcBef>
                <a:spcPts val="1110"/>
              </a:spcBef>
              <a:defRPr sz="455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Template slide: </a:t>
            </a:r>
            <a:br>
              <a:rPr lang="en-US" dirty="0"/>
            </a:br>
            <a:r>
              <a:rPr lang="en-US" dirty="0"/>
              <a:t>presentation title goes here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01B88C-C94B-424C-B0DC-611AA04686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34338" y="4152381"/>
            <a:ext cx="9144000" cy="1655762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525"/>
              </a:spcBef>
              <a:buNone/>
              <a:defRPr sz="265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date, month, year here</a:t>
            </a:r>
          </a:p>
          <a:p>
            <a:r>
              <a:rPr lang="en-US" dirty="0"/>
              <a:t>Insert presenter name</a:t>
            </a:r>
            <a:endParaRPr lang="en-GB" dirty="0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4260E1F7-11D6-4F9A-9CDB-A1450D1E4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2097" y="3829921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4159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95C828A-191B-48BF-BB4A-DF202F883D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Lancaster University Management School">
            <a:extLst>
              <a:ext uri="{FF2B5EF4-FFF2-40B4-BE49-F238E27FC236}">
                <a16:creationId xmlns:a16="http://schemas.microsoft.com/office/drawing/2014/main" id="{E382F972-AA4C-4D7F-B45E-4EB595570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698" y="717995"/>
            <a:ext cx="3153644" cy="65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82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CF9F2-6D22-4CA4-A596-A6A43B8C79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00940" y="2205022"/>
            <a:ext cx="9144000" cy="1399152"/>
          </a:xfrm>
        </p:spPr>
        <p:txBody>
          <a:bodyPr anchor="b">
            <a:normAutofit/>
          </a:bodyPr>
          <a:lstStyle>
            <a:lvl1pPr algn="l">
              <a:lnSpc>
                <a:spcPts val="4400"/>
              </a:lnSpc>
              <a:spcBef>
                <a:spcPts val="1110"/>
              </a:spcBef>
              <a:defRPr sz="455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Template slide: </a:t>
            </a:r>
            <a:br>
              <a:rPr lang="en-US" dirty="0"/>
            </a:br>
            <a:r>
              <a:rPr lang="en-US" dirty="0"/>
              <a:t>presentation title goes here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01B88C-C94B-424C-B0DC-611AA04686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34338" y="4152381"/>
            <a:ext cx="9144000" cy="1655762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525"/>
              </a:spcBef>
              <a:buNone/>
              <a:defRPr sz="265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date, month, year here</a:t>
            </a:r>
          </a:p>
          <a:p>
            <a:r>
              <a:rPr lang="en-US" dirty="0"/>
              <a:t>Insert presenter name</a:t>
            </a:r>
            <a:endParaRPr lang="en-GB" dirty="0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4260E1F7-11D6-4F9A-9CDB-A1450D1E4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2097" y="3829921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4159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B57897E-9B28-47E3-BC7F-FA671A168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5BF00361-69C7-4C81-9752-4452474D13AF}"/>
              </a:ext>
            </a:extLst>
          </p:cNvPr>
          <p:cNvSpPr/>
          <p:nvPr userDrawn="1"/>
        </p:nvSpPr>
        <p:spPr>
          <a:xfrm>
            <a:off x="8001000" y="670208"/>
            <a:ext cx="0" cy="748665"/>
          </a:xfrm>
          <a:custGeom>
            <a:avLst/>
            <a:gdLst/>
            <a:ahLst/>
            <a:cxnLst/>
            <a:rect l="l" t="t" r="r" b="b"/>
            <a:pathLst>
              <a:path h="748665">
                <a:moveTo>
                  <a:pt x="0" y="0"/>
                </a:moveTo>
                <a:lnTo>
                  <a:pt x="0" y="748474"/>
                </a:lnTo>
              </a:path>
            </a:pathLst>
          </a:custGeom>
          <a:ln w="22631">
            <a:solidFill>
              <a:srgbClr val="6A73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Picture 15" descr="Lancaster University Management School">
            <a:extLst>
              <a:ext uri="{FF2B5EF4-FFF2-40B4-BE49-F238E27FC236}">
                <a16:creationId xmlns:a16="http://schemas.microsoft.com/office/drawing/2014/main" id="{E5A05906-5399-46AC-A146-A76C42913C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698" y="717995"/>
            <a:ext cx="3153644" cy="653605"/>
          </a:xfrm>
          <a:prstGeom prst="rect">
            <a:avLst/>
          </a:prstGeom>
        </p:spPr>
      </p:pic>
      <p:pic>
        <p:nvPicPr>
          <p:cNvPr id="17" name="Picture 16" descr="AACSB Accredited, Association of MBAs Accredited, EFMD EQUIS Accredited, Small Business Charter">
            <a:extLst>
              <a:ext uri="{FF2B5EF4-FFF2-40B4-BE49-F238E27FC236}">
                <a16:creationId xmlns:a16="http://schemas.microsoft.com/office/drawing/2014/main" id="{CC2C2693-473D-416E-B7A4-DF15D28CFF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52" y="685800"/>
            <a:ext cx="6637237" cy="67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36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35A2C7DA-9587-4F85-9BC4-F30F0308A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5057" y="181946"/>
            <a:ext cx="11821886" cy="6494107"/>
          </a:xfrm>
          <a:custGeom>
            <a:avLst/>
            <a:gdLst/>
            <a:ahLst/>
            <a:cxnLst/>
            <a:rect l="l" t="t" r="r" b="b"/>
            <a:pathLst>
              <a:path w="12049125" h="6713855">
                <a:moveTo>
                  <a:pt x="0" y="6713410"/>
                </a:moveTo>
                <a:lnTo>
                  <a:pt x="12048617" y="6713410"/>
                </a:lnTo>
                <a:lnTo>
                  <a:pt x="12048617" y="0"/>
                </a:lnTo>
                <a:lnTo>
                  <a:pt x="0" y="0"/>
                </a:lnTo>
                <a:lnTo>
                  <a:pt x="0" y="6713410"/>
                </a:lnTo>
                <a:close/>
              </a:path>
            </a:pathLst>
          </a:custGeom>
          <a:solidFill>
            <a:srgbClr val="7CB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0CF9F2-6D22-4CA4-A596-A6A43B8C79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00940" y="2205022"/>
            <a:ext cx="9144000" cy="1399152"/>
          </a:xfrm>
        </p:spPr>
        <p:txBody>
          <a:bodyPr anchor="b">
            <a:normAutofit/>
          </a:bodyPr>
          <a:lstStyle>
            <a:lvl1pPr algn="l">
              <a:lnSpc>
                <a:spcPts val="4400"/>
              </a:lnSpc>
              <a:spcBef>
                <a:spcPts val="1110"/>
              </a:spcBef>
              <a:defRPr sz="455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Template slide: </a:t>
            </a:r>
            <a:br>
              <a:rPr lang="en-US" dirty="0"/>
            </a:br>
            <a:r>
              <a:rPr lang="en-US" dirty="0"/>
              <a:t>section title goes here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01B88C-C94B-424C-B0DC-611AA04686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34338" y="4152381"/>
            <a:ext cx="9144000" cy="1655762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525"/>
              </a:spcBef>
              <a:buNone/>
              <a:defRPr sz="265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date, month, year here</a:t>
            </a:r>
          </a:p>
          <a:p>
            <a:r>
              <a:rPr lang="en-US" dirty="0"/>
              <a:t>Insert presenter name</a:t>
            </a:r>
            <a:endParaRPr lang="en-GB" dirty="0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4260E1F7-11D6-4F9A-9CDB-A1450D1E497D}"/>
              </a:ext>
            </a:extLst>
          </p:cNvPr>
          <p:cNvSpPr/>
          <p:nvPr userDrawn="1"/>
        </p:nvSpPr>
        <p:spPr>
          <a:xfrm>
            <a:off x="992097" y="3829921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4159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BCDE62AB-9720-4075-A15D-483E19C7D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1922" y="3832747"/>
            <a:ext cx="1590675" cy="0"/>
          </a:xfrm>
          <a:custGeom>
            <a:avLst/>
            <a:gdLst/>
            <a:ahLst/>
            <a:cxnLst/>
            <a:rect l="l" t="t" r="r" b="b"/>
            <a:pathLst>
              <a:path w="1590675">
                <a:moveTo>
                  <a:pt x="0" y="0"/>
                </a:moveTo>
                <a:lnTo>
                  <a:pt x="1590421" y="0"/>
                </a:lnTo>
              </a:path>
            </a:pathLst>
          </a:custGeom>
          <a:ln w="17043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B6FFB34-2A03-4DFF-8F1A-D7E69F6F82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5" name="Picture 14" descr="Lancaster University Management School">
            <a:extLst>
              <a:ext uri="{FF2B5EF4-FFF2-40B4-BE49-F238E27FC236}">
                <a16:creationId xmlns:a16="http://schemas.microsoft.com/office/drawing/2014/main" id="{15536315-F5D9-4288-9DCD-44449B8B39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119" y="712508"/>
            <a:ext cx="3185223" cy="65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593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6C40D-D6BC-4D4D-AF4C-44A15AE97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3" y="475866"/>
            <a:ext cx="7417835" cy="1224153"/>
          </a:xfrm>
        </p:spPr>
        <p:txBody>
          <a:bodyPr>
            <a:normAutofit/>
          </a:bodyPr>
          <a:lstStyle>
            <a:lvl1pPr>
              <a:lnSpc>
                <a:spcPts val="3470"/>
              </a:lnSpc>
              <a:spcBef>
                <a:spcPts val="750"/>
              </a:spcBef>
              <a:defRPr sz="360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462D4-273F-48E4-BC67-135E64C37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73" y="2313991"/>
            <a:ext cx="9808029" cy="3862971"/>
          </a:xfrm>
        </p:spPr>
        <p:txBody>
          <a:bodyPr/>
          <a:lstStyle>
            <a:lvl1pPr>
              <a:buClr>
                <a:srgbClr val="AEB4B9"/>
              </a:buClr>
              <a:defRPr sz="2600">
                <a:solidFill>
                  <a:schemeClr val="tx1"/>
                </a:solidFill>
              </a:defRPr>
            </a:lvl1pPr>
            <a:lvl2pPr>
              <a:buClr>
                <a:srgbClr val="AEB4B9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AEB4B9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AEB4B9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AEB4B9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95A3A47-0757-4333-ACCD-258450620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1766" y="1841477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3728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DE9228C-9B11-4DC9-8F13-D4D1ED507A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5" name="Picture 14" descr="Lancaster University Management School">
            <a:extLst>
              <a:ext uri="{FF2B5EF4-FFF2-40B4-BE49-F238E27FC236}">
                <a16:creationId xmlns:a16="http://schemas.microsoft.com/office/drawing/2014/main" id="{6DCD96DD-DE35-4CB6-ABFF-8D838667A3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022" y="685800"/>
            <a:ext cx="294132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37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462D4-273F-48E4-BC67-135E64C3792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2883" y="2313991"/>
            <a:ext cx="9742714" cy="3862971"/>
          </a:xfrm>
        </p:spPr>
        <p:txBody>
          <a:bodyPr/>
          <a:lstStyle>
            <a:lvl1pPr marL="0" indent="0">
              <a:spcAft>
                <a:spcPts val="600"/>
              </a:spcAft>
              <a:buClr>
                <a:srgbClr val="AEB4B9"/>
              </a:buClr>
              <a:buNone/>
              <a:defRPr sz="2600" i="0">
                <a:solidFill>
                  <a:schemeClr val="tx1"/>
                </a:solidFill>
              </a:defRPr>
            </a:lvl1pPr>
            <a:lvl2pPr>
              <a:buClr>
                <a:srgbClr val="AEB4B9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AEB4B9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AEB4B9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AEB4B9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Template slide: text only (use italics for sub-headings)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59C926E-B465-430E-9BB4-30F751A3E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3" y="475866"/>
            <a:ext cx="7268545" cy="1224153"/>
          </a:xfrm>
        </p:spPr>
        <p:txBody>
          <a:bodyPr>
            <a:normAutofit/>
          </a:bodyPr>
          <a:lstStyle>
            <a:lvl1pPr>
              <a:lnSpc>
                <a:spcPts val="3470"/>
              </a:lnSpc>
              <a:spcBef>
                <a:spcPts val="750"/>
              </a:spcBef>
              <a:defRPr sz="360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0BDBDF81-CC4C-4516-B38C-887511BA3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1766" y="1841477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3728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31E803A-17E5-4587-B9C8-543F40CC18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1023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8" name="Picture 17" descr="Lancaster University Management School">
            <a:extLst>
              <a:ext uri="{FF2B5EF4-FFF2-40B4-BE49-F238E27FC236}">
                <a16:creationId xmlns:a16="http://schemas.microsoft.com/office/drawing/2014/main" id="{365D34F8-5305-4134-84D8-738C1BA386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022" y="685800"/>
            <a:ext cx="294132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71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575D8C4-2991-4037-8748-66E7016A65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00940" y="2205022"/>
            <a:ext cx="9913240" cy="1399152"/>
          </a:xfrm>
        </p:spPr>
        <p:txBody>
          <a:bodyPr anchor="b">
            <a:normAutofit/>
          </a:bodyPr>
          <a:lstStyle>
            <a:lvl1pPr algn="l">
              <a:lnSpc>
                <a:spcPts val="4400"/>
              </a:lnSpc>
              <a:spcBef>
                <a:spcPts val="1110"/>
              </a:spcBef>
              <a:defRPr sz="455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Add question text here</a:t>
            </a:r>
            <a:endParaRPr lang="en-GB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1F40E0C-FCFE-45A8-B4CD-8E1C0339D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2097" y="3830968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4159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55EE488-FA38-4ABE-A8A1-1C0A496D55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4" name="Picture 13" descr="Lancaster University Management School">
            <a:extLst>
              <a:ext uri="{FF2B5EF4-FFF2-40B4-BE49-F238E27FC236}">
                <a16:creationId xmlns:a16="http://schemas.microsoft.com/office/drawing/2014/main" id="{C0D28551-D60A-42C8-91CC-604841736B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022" y="685800"/>
            <a:ext cx="294132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25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EAACC63-D887-40E8-8239-FD16AE528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38" y="522516"/>
            <a:ext cx="7232780" cy="1168172"/>
          </a:xfrm>
        </p:spPr>
        <p:txBody>
          <a:bodyPr>
            <a:normAutofit/>
          </a:bodyPr>
          <a:lstStyle>
            <a:lvl1pPr>
              <a:lnSpc>
                <a:spcPts val="3470"/>
              </a:lnSpc>
              <a:spcBef>
                <a:spcPts val="750"/>
              </a:spcBef>
              <a:defRPr sz="360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81B46DBF-1B89-405C-A53C-EE0D38B3C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4508" y="1832146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3728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24D0BDC-AEAF-40AB-BD13-7775E2037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538" y="2313991"/>
            <a:ext cx="4965441" cy="3862971"/>
          </a:xfrm>
        </p:spPr>
        <p:txBody>
          <a:bodyPr/>
          <a:lstStyle>
            <a:lvl1pPr>
              <a:buClr>
                <a:srgbClr val="AEB4B9"/>
              </a:buClr>
              <a:defRPr sz="2600">
                <a:solidFill>
                  <a:schemeClr val="tx1"/>
                </a:solidFill>
              </a:defRPr>
            </a:lvl1pPr>
            <a:lvl2pPr>
              <a:buClr>
                <a:srgbClr val="AEB4B9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AEB4B9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AEB4B9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AEB4B9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9DC973B-EFE1-44F1-9FB7-36E4227439C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69696" y="2317095"/>
            <a:ext cx="4965442" cy="3862971"/>
          </a:xfrm>
        </p:spPr>
        <p:txBody>
          <a:bodyPr/>
          <a:lstStyle>
            <a:lvl1pPr>
              <a:buClr>
                <a:srgbClr val="AEB4B9"/>
              </a:buClr>
              <a:defRPr sz="2600">
                <a:solidFill>
                  <a:schemeClr val="tx1"/>
                </a:solidFill>
              </a:defRPr>
            </a:lvl1pPr>
            <a:lvl2pPr>
              <a:buClr>
                <a:srgbClr val="AEB4B9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AEB4B9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AEB4B9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AEB4B9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22" name="Picture 21" descr="Lancaster University Management School">
            <a:extLst>
              <a:ext uri="{FF2B5EF4-FFF2-40B4-BE49-F238E27FC236}">
                <a16:creationId xmlns:a16="http://schemas.microsoft.com/office/drawing/2014/main" id="{3A3D224B-6AE5-47B4-8228-6FFFDB1143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022" y="685800"/>
            <a:ext cx="2941320" cy="609600"/>
          </a:xfrm>
          <a:prstGeom prst="rect">
            <a:avLst/>
          </a:prstGeom>
        </p:spPr>
      </p:pic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749C0CEC-03F4-4704-9D20-E00E4CD06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8933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5887E-4F05-4593-B389-647D40DD0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47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C9B9D8-EA34-4852-A458-9C736D59E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6478" y="2505075"/>
            <a:ext cx="5157787" cy="3684588"/>
          </a:xfrm>
        </p:spPr>
        <p:txBody>
          <a:bodyPr/>
          <a:lstStyle>
            <a:lvl1pPr>
              <a:buClr>
                <a:srgbClr val="AEB4B9"/>
              </a:buClr>
              <a:defRPr sz="2600"/>
            </a:lvl1pPr>
            <a:lvl2pPr>
              <a:buClr>
                <a:srgbClr val="AEB4B9"/>
              </a:buClr>
              <a:defRPr/>
            </a:lvl2pPr>
            <a:lvl3pPr>
              <a:buClr>
                <a:srgbClr val="AEB4B9"/>
              </a:buClr>
              <a:defRPr/>
            </a:lvl3pPr>
            <a:lvl4pPr>
              <a:buClr>
                <a:srgbClr val="AEB4B9"/>
              </a:buClr>
              <a:defRPr/>
            </a:lvl4pPr>
            <a:lvl5pPr>
              <a:buClr>
                <a:srgbClr val="AEB4B9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E91B9-1447-4EAE-9AB6-9200E96A98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105AF1-67AB-413D-B37A-83B233A5D7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buClr>
                <a:srgbClr val="AEB4B9"/>
              </a:buClr>
              <a:defRPr sz="2600"/>
            </a:lvl1pPr>
            <a:lvl2pPr>
              <a:buClr>
                <a:srgbClr val="AEB4B9"/>
              </a:buClr>
              <a:defRPr/>
            </a:lvl2pPr>
            <a:lvl3pPr>
              <a:buClr>
                <a:srgbClr val="AEB4B9"/>
              </a:buClr>
              <a:defRPr/>
            </a:lvl3pPr>
            <a:lvl4pPr>
              <a:buClr>
                <a:srgbClr val="AEB4B9"/>
              </a:buClr>
              <a:defRPr/>
            </a:lvl4pPr>
            <a:lvl5pPr>
              <a:buClr>
                <a:srgbClr val="AEB4B9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FEF35C-6404-4538-8F34-0A8878183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59" y="531848"/>
            <a:ext cx="7130147" cy="1158840"/>
          </a:xfrm>
        </p:spPr>
        <p:txBody>
          <a:bodyPr>
            <a:normAutofit/>
          </a:bodyPr>
          <a:lstStyle>
            <a:lvl1pPr>
              <a:lnSpc>
                <a:spcPts val="3470"/>
              </a:lnSpc>
              <a:spcBef>
                <a:spcPts val="750"/>
              </a:spcBef>
              <a:defRPr sz="360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3D487BA0-3AE0-4031-8055-C6AFDC31E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5846" y="1832146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3728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83E33A9-9C13-43F2-93A7-5CD7A6D522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8" name="Picture 17" descr="Lancaster University Management School">
            <a:extLst>
              <a:ext uri="{FF2B5EF4-FFF2-40B4-BE49-F238E27FC236}">
                <a16:creationId xmlns:a16="http://schemas.microsoft.com/office/drawing/2014/main" id="{318B6490-E0A4-4D24-8904-F1046BE45A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022" y="685800"/>
            <a:ext cx="294132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40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k object 16">
            <a:extLst>
              <a:ext uri="{FF2B5EF4-FFF2-40B4-BE49-F238E27FC236}">
                <a16:creationId xmlns:a16="http://schemas.microsoft.com/office/drawing/2014/main" id="{AEA68D54-1EAD-45D6-B6CC-D07221904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986" y="95973"/>
            <a:ext cx="12001500" cy="6666230"/>
          </a:xfrm>
          <a:custGeom>
            <a:avLst/>
            <a:gdLst/>
            <a:ahLst/>
            <a:cxnLst/>
            <a:rect l="l" t="t" r="r" b="b"/>
            <a:pathLst>
              <a:path w="12001500" h="6666230">
                <a:moveTo>
                  <a:pt x="0" y="6666039"/>
                </a:moveTo>
                <a:lnTo>
                  <a:pt x="12001233" y="6666039"/>
                </a:lnTo>
                <a:lnTo>
                  <a:pt x="12001233" y="0"/>
                </a:lnTo>
                <a:lnTo>
                  <a:pt x="0" y="0"/>
                </a:lnTo>
                <a:lnTo>
                  <a:pt x="0" y="6666039"/>
                </a:lnTo>
                <a:close/>
              </a:path>
            </a:pathLst>
          </a:custGeom>
          <a:ln w="191960">
            <a:solidFill>
              <a:srgbClr val="E9EC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5B8E11-7BA2-4A60-A654-2F22523E4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89B7-2C82-485D-8C8C-9F6C4A029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6993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49" r:id="rId2"/>
    <p:sldLayoutId id="2147483663" r:id="rId3"/>
    <p:sldLayoutId id="2147483664" r:id="rId4"/>
    <p:sldLayoutId id="2147483650" r:id="rId5"/>
    <p:sldLayoutId id="2147483665" r:id="rId6"/>
    <p:sldLayoutId id="2147483651" r:id="rId7"/>
    <p:sldLayoutId id="2147483652" r:id="rId8"/>
    <p:sldLayoutId id="2147483653" r:id="rId9"/>
    <p:sldLayoutId id="2147483654" r:id="rId10"/>
    <p:sldLayoutId id="214748365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AEB4B9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EB4B9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EB4B9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EB4B9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EB4B9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emf"/><Relationship Id="rId5" Type="http://schemas.openxmlformats.org/officeDocument/2006/relationships/image" Target="../media/image12.png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18.jpeg"/><Relationship Id="rId3" Type="http://schemas.openxmlformats.org/officeDocument/2006/relationships/image" Target="../media/image4.jpeg"/><Relationship Id="rId7" Type="http://schemas.openxmlformats.org/officeDocument/2006/relationships/diagramColors" Target="../diagrams/colors1.xml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6.emf"/><Relationship Id="rId5" Type="http://schemas.openxmlformats.org/officeDocument/2006/relationships/diagramLayout" Target="../diagrams/layout1.xml"/><Relationship Id="rId10" Type="http://schemas.openxmlformats.org/officeDocument/2006/relationships/image" Target="../media/image15.emf"/><Relationship Id="rId4" Type="http://schemas.openxmlformats.org/officeDocument/2006/relationships/diagramData" Target="../diagrams/data1.xml"/><Relationship Id="rId9" Type="http://schemas.openxmlformats.org/officeDocument/2006/relationships/image" Target="../media/image14.emf"/><Relationship Id="rId1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ncaster.ac.uk/research/research-enterprise-services/consultancy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91E2-2367-4C1F-B4FE-3EB55EC777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b="1"/>
              <a:t>Engagement </a:t>
            </a:r>
            <a:r>
              <a:rPr lang="en-GB" b="1" dirty="0"/>
              <a:t>Showcase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56EED3-C2AC-4450-A7FA-4574FCADC5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/>
              <a:t>Ahmed Kheiri</a:t>
            </a:r>
            <a:endParaRPr lang="en-GB" b="1" dirty="0"/>
          </a:p>
          <a:p>
            <a:endParaRPr lang="en-US" b="1" dirty="0"/>
          </a:p>
          <a:p>
            <a:r>
              <a:rPr lang="en-US" b="1" dirty="0"/>
              <a:t>9 December 2020</a:t>
            </a:r>
            <a:endParaRPr lang="en-GB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E6797-6EA7-4696-9934-2BCE8C54A3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465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9582F-C08C-43B2-B7A5-87F39D293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209" y="697761"/>
            <a:ext cx="7268545" cy="1224153"/>
          </a:xfrm>
        </p:spPr>
        <p:txBody>
          <a:bodyPr/>
          <a:lstStyle/>
          <a:p>
            <a:r>
              <a:rPr lang="en-GB" b="1" dirty="0"/>
              <a:t>Consultancy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F1853-FD1E-4EF2-A4C4-78FF43779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883" y="2313991"/>
            <a:ext cx="9742714" cy="332019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Consultancy is the provision of expert advice based on existing knowledge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The University provides a managed service for consultancy, supporting pricing, negotiating, contracting and invoicing</a:t>
            </a:r>
          </a:p>
        </p:txBody>
      </p:sp>
      <p:pic>
        <p:nvPicPr>
          <p:cNvPr id="8" name="Picture 7" descr="AACSB Accredited, Association of MBAs Accredited, EFMD EQUIS Accredited, Small Business Charter">
            <a:extLst>
              <a:ext uri="{FF2B5EF4-FFF2-40B4-BE49-F238E27FC236}">
                <a16:creationId xmlns:a16="http://schemas.microsoft.com/office/drawing/2014/main" id="{01DC89B9-D462-4172-B7C2-34E392AE808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09" y="5800705"/>
            <a:ext cx="5899941" cy="60009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32BEDF-A2BB-4F2F-8D1B-B85B9325B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0215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9582F-C08C-43B2-B7A5-87F39D293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209" y="697761"/>
            <a:ext cx="7268545" cy="1224153"/>
          </a:xfrm>
        </p:spPr>
        <p:txBody>
          <a:bodyPr/>
          <a:lstStyle/>
          <a:p>
            <a:r>
              <a:rPr lang="en-GB" b="1" dirty="0"/>
              <a:t>Consultancy Service</a:t>
            </a:r>
            <a:br>
              <a:rPr lang="en-GB" b="1" dirty="0"/>
            </a:br>
            <a:r>
              <a:rPr lang="en-GB" b="1" dirty="0"/>
              <a:t>NWAA – Project 3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73D445D-CDA1-4297-9DD3-DD43B9BA8D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90232" y="2143161"/>
            <a:ext cx="2171061" cy="3319463"/>
          </a:xfrm>
          <a:prstGeom prst="rect">
            <a:avLst/>
          </a:prstGeom>
        </p:spPr>
      </p:pic>
      <p:pic>
        <p:nvPicPr>
          <p:cNvPr id="8" name="Picture 7" descr="AACSB Accredited, Association of MBAs Accredited, EFMD EQUIS Accredited, Small Business Charter">
            <a:extLst>
              <a:ext uri="{FF2B5EF4-FFF2-40B4-BE49-F238E27FC236}">
                <a16:creationId xmlns:a16="http://schemas.microsoft.com/office/drawing/2014/main" id="{01DC89B9-D462-4172-B7C2-34E392AE808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09" y="5800705"/>
            <a:ext cx="5899941" cy="60009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32BEDF-A2BB-4F2F-8D1B-B85B9325B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5" name="Picture 2" descr="Home - North West Air Ambulance">
            <a:extLst>
              <a:ext uri="{FF2B5EF4-FFF2-40B4-BE49-F238E27FC236}">
                <a16:creationId xmlns:a16="http://schemas.microsoft.com/office/drawing/2014/main" id="{8A1CAAF8-172C-4688-9D96-B78D17CF9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724" y="2143161"/>
            <a:ext cx="3097599" cy="73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B69F39-C652-46A8-A012-D093D302DC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0216" y="2214109"/>
            <a:ext cx="2271150" cy="32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9582F-C08C-43B2-B7A5-87F39D293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209" y="697761"/>
            <a:ext cx="7268545" cy="1224153"/>
          </a:xfrm>
        </p:spPr>
        <p:txBody>
          <a:bodyPr/>
          <a:lstStyle/>
          <a:p>
            <a:r>
              <a:rPr lang="en-GB" b="1" dirty="0"/>
              <a:t>Consultancy Service</a:t>
            </a:r>
            <a:br>
              <a:rPr lang="en-GB" b="1" dirty="0"/>
            </a:br>
            <a:r>
              <a:rPr lang="en-GB" b="1" dirty="0"/>
              <a:t>Linde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F1853-FD1E-4EF2-A4C4-78FF43779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883" y="2313991"/>
            <a:ext cx="9742714" cy="332019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8" name="Picture 7" descr="AACSB Accredited, Association of MBAs Accredited, EFMD EQUIS Accredited, Small Business Charter">
            <a:extLst>
              <a:ext uri="{FF2B5EF4-FFF2-40B4-BE49-F238E27FC236}">
                <a16:creationId xmlns:a16="http://schemas.microsoft.com/office/drawing/2014/main" id="{01DC89B9-D462-4172-B7C2-34E392AE808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09" y="5800705"/>
            <a:ext cx="5899941" cy="60009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32BEDF-A2BB-4F2F-8D1B-B85B9325B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12</a:t>
            </a:fld>
            <a:endParaRPr lang="en-GB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84EF39D-00F5-4B21-A572-A405A93CB0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0864142"/>
              </p:ext>
            </p:extLst>
          </p:nvPr>
        </p:nvGraphicFramePr>
        <p:xfrm>
          <a:off x="2643508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483A5DD-9747-451C-83BB-551C4F9839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60024" y="3476210"/>
            <a:ext cx="1767834" cy="12111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43369F-B2EA-42F1-AD31-03A1DEADA8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5757" y="3479630"/>
            <a:ext cx="1429904" cy="11319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9CE476-50C6-48F3-B34B-046BCA0073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6426" y="2098453"/>
            <a:ext cx="1587075" cy="1045400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EA1A5AB1-77FD-4CE7-8DDA-73B9A4B4E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238" y="1572588"/>
            <a:ext cx="2413398" cy="120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inde plc - Wikiwand">
            <a:extLst>
              <a:ext uri="{FF2B5EF4-FFF2-40B4-BE49-F238E27FC236}">
                <a16:creationId xmlns:a16="http://schemas.microsoft.com/office/drawing/2014/main" id="{FF5C9930-359B-4BB2-B0B4-7E0BF189C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832" y="4812879"/>
            <a:ext cx="1750418" cy="98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AE6E497-E83D-40DA-876F-18D0627F9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076" y="4756533"/>
            <a:ext cx="1477563" cy="98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064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9582F-C08C-43B2-B7A5-87F39D293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209" y="697761"/>
            <a:ext cx="7268545" cy="1224153"/>
          </a:xfrm>
        </p:spPr>
        <p:txBody>
          <a:bodyPr/>
          <a:lstStyle/>
          <a:p>
            <a:r>
              <a:rPr lang="en-GB" b="1" dirty="0"/>
              <a:t>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F1853-FD1E-4EF2-A4C4-78FF43779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883" y="2313991"/>
            <a:ext cx="9742714" cy="332019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Knowledge exchange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Creating impact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Research publications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Extending networks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Informing new research ideas</a:t>
            </a:r>
          </a:p>
        </p:txBody>
      </p:sp>
      <p:pic>
        <p:nvPicPr>
          <p:cNvPr id="8" name="Picture 7" descr="AACSB Accredited, Association of MBAs Accredited, EFMD EQUIS Accredited, Small Business Charter">
            <a:extLst>
              <a:ext uri="{FF2B5EF4-FFF2-40B4-BE49-F238E27FC236}">
                <a16:creationId xmlns:a16="http://schemas.microsoft.com/office/drawing/2014/main" id="{01DC89B9-D462-4172-B7C2-34E392AE808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09" y="5800705"/>
            <a:ext cx="5899941" cy="60009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32BEDF-A2BB-4F2F-8D1B-B85B9325B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4910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9582F-C08C-43B2-B7A5-87F39D293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209" y="697761"/>
            <a:ext cx="7268545" cy="1224153"/>
          </a:xfrm>
        </p:spPr>
        <p:txBody>
          <a:bodyPr/>
          <a:lstStyle/>
          <a:p>
            <a:r>
              <a:rPr lang="en-GB" b="1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F1853-FD1E-4EF2-A4C4-78FF43779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883" y="2313991"/>
            <a:ext cx="9742714" cy="332019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hlinkClick r:id="rId3"/>
              </a:rPr>
              <a:t>https://www.gov.uk/guidance/knowledge-transfer-partnerships-what-they-are-and-how-to-apply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hlinkClick r:id="rId3"/>
              </a:rPr>
              <a:t>https://www.lancaster.ac.uk/research/research-enterprise-services/consultancy/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i="1" dirty="0"/>
          </a:p>
        </p:txBody>
      </p:sp>
      <p:pic>
        <p:nvPicPr>
          <p:cNvPr id="8" name="Picture 7" descr="AACSB Accredited, Association of MBAs Accredited, EFMD EQUIS Accredited, Small Business Charter">
            <a:extLst>
              <a:ext uri="{FF2B5EF4-FFF2-40B4-BE49-F238E27FC236}">
                <a16:creationId xmlns:a16="http://schemas.microsoft.com/office/drawing/2014/main" id="{01DC89B9-D462-4172-B7C2-34E392AE808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09" y="5800705"/>
            <a:ext cx="5899941" cy="60009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32BEDF-A2BB-4F2F-8D1B-B85B9325B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5717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423BF-B597-43F1-94B6-13861DD3D5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/>
              <a:t>Thank you for your attention!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9E2B71-A89E-4C5F-89E5-622478E559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072" y="6158300"/>
            <a:ext cx="2743200" cy="365125"/>
          </a:xfrm>
          <a:prstGeom prst="rect">
            <a:avLst/>
          </a:prstGeom>
        </p:spPr>
        <p:txBody>
          <a:bodyPr/>
          <a:lstStyle/>
          <a:p>
            <a:fld id="{6998E55D-8E2A-4AFE-A61C-B5DBBB7761E7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0873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9582F-C08C-43B2-B7A5-87F39D29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Real-World Industry Project</a:t>
            </a:r>
            <a:br>
              <a:rPr lang="en-GB" b="1" dirty="0"/>
            </a:br>
            <a:r>
              <a:rPr lang="en-GB" b="1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F1853-FD1E-4EF2-A4C4-78FF43779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/>
              <a:t>Employability </a:t>
            </a:r>
          </a:p>
          <a:p>
            <a:r>
              <a:rPr lang="en-GB" dirty="0"/>
              <a:t>Employability is currently an important focus for universities</a:t>
            </a:r>
          </a:p>
          <a:p>
            <a:r>
              <a:rPr lang="en-GB" dirty="0"/>
              <a:t>It influences the rankings of universities which drive student recruitment in the UK</a:t>
            </a:r>
          </a:p>
          <a:p>
            <a:r>
              <a:rPr lang="en-GB" dirty="0"/>
              <a:t>Teaching and assessing real-world skills, are undoubtedly important for future employability</a:t>
            </a:r>
          </a:p>
        </p:txBody>
      </p:sp>
      <p:pic>
        <p:nvPicPr>
          <p:cNvPr id="8" name="Picture 7" descr="AACSB Accredited, Association of MBAs Accredited, EFMD EQUIS Accredited, Small Business Charter">
            <a:extLst>
              <a:ext uri="{FF2B5EF4-FFF2-40B4-BE49-F238E27FC236}">
                <a16:creationId xmlns:a16="http://schemas.microsoft.com/office/drawing/2014/main" id="{01DC89B9-D462-4172-B7C2-34E392AE808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09" y="5800705"/>
            <a:ext cx="5899941" cy="60009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32BEDF-A2BB-4F2F-8D1B-B85B9325B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752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9582F-C08C-43B2-B7A5-87F39D293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209" y="697761"/>
            <a:ext cx="7268545" cy="1224153"/>
          </a:xfrm>
        </p:spPr>
        <p:txBody>
          <a:bodyPr/>
          <a:lstStyle/>
          <a:p>
            <a:r>
              <a:rPr lang="en-GB" b="1" dirty="0"/>
              <a:t>Why engage with industry for teaching and assessment purposes?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F1853-FD1E-4EF2-A4C4-78FF43779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883" y="2313991"/>
            <a:ext cx="9742714" cy="332019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Improving employability of our students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Increasing student engagement and enthusiasm for topic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Demonstrating relevance to practice </a:t>
            </a:r>
          </a:p>
          <a:p>
            <a:pPr marL="1143000" lvl="1" indent="-457200"/>
            <a:r>
              <a:rPr lang="en-US" dirty="0"/>
              <a:t>Students as ‘consultants’ or ‘experts’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Enabling teaching-based research? </a:t>
            </a:r>
          </a:p>
          <a:p>
            <a:pPr marL="1143000" lvl="1" indent="-457200"/>
            <a:r>
              <a:rPr lang="en-US" dirty="0"/>
              <a:t>Students as ‘researchers’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i="1" dirty="0"/>
          </a:p>
        </p:txBody>
      </p:sp>
      <p:pic>
        <p:nvPicPr>
          <p:cNvPr id="8" name="Picture 7" descr="AACSB Accredited, Association of MBAs Accredited, EFMD EQUIS Accredited, Small Business Charter">
            <a:extLst>
              <a:ext uri="{FF2B5EF4-FFF2-40B4-BE49-F238E27FC236}">
                <a16:creationId xmlns:a16="http://schemas.microsoft.com/office/drawing/2014/main" id="{01DC89B9-D462-4172-B7C2-34E392AE808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09" y="5800705"/>
            <a:ext cx="5899941" cy="60009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32BEDF-A2BB-4F2F-8D1B-B85B9325B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3749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9582F-C08C-43B2-B7A5-87F39D29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Real-World Industry Project</a:t>
            </a:r>
            <a:br>
              <a:rPr lang="en-GB" b="1" dirty="0"/>
            </a:br>
            <a:r>
              <a:rPr lang="en-GB" b="1" dirty="0"/>
              <a:t>ORTEC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F1853-FD1E-4EF2-A4C4-78FF43779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8" name="Picture 7" descr="AACSB Accredited, Association of MBAs Accredited, EFMD EQUIS Accredited, Small Business Charter">
            <a:extLst>
              <a:ext uri="{FF2B5EF4-FFF2-40B4-BE49-F238E27FC236}">
                <a16:creationId xmlns:a16="http://schemas.microsoft.com/office/drawing/2014/main" id="{01DC89B9-D462-4172-B7C2-34E392AE808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09" y="5800705"/>
            <a:ext cx="5899941" cy="60009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32BEDF-A2BB-4F2F-8D1B-B85B9325B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71C6C6-694A-4046-8A7F-21A7F836DC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152"/>
          <a:stretch/>
        </p:blipFill>
        <p:spPr>
          <a:xfrm>
            <a:off x="771518" y="1903686"/>
            <a:ext cx="8794517" cy="3469614"/>
          </a:xfrm>
          <a:prstGeom prst="rect">
            <a:avLst/>
          </a:prstGeom>
        </p:spPr>
      </p:pic>
      <p:pic>
        <p:nvPicPr>
          <p:cNvPr id="1026" name="Picture 2" descr="ORTEC (@ORTEC) | Twitter">
            <a:extLst>
              <a:ext uri="{FF2B5EF4-FFF2-40B4-BE49-F238E27FC236}">
                <a16:creationId xmlns:a16="http://schemas.microsoft.com/office/drawing/2014/main" id="{60BD3152-957D-4C74-AACD-1197D4292E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21" b="32973"/>
          <a:stretch/>
        </p:blipFill>
        <p:spPr bwMode="auto">
          <a:xfrm>
            <a:off x="1056456" y="4021018"/>
            <a:ext cx="2857500" cy="119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Achieve business KPIs, decrease logistics costs with Ortec Routing and  Dispatch EP3 software | Manufacturing &amp; Logistics IT Magazine">
            <a:extLst>
              <a:ext uri="{FF2B5EF4-FFF2-40B4-BE49-F238E27FC236}">
                <a16:creationId xmlns:a16="http://schemas.microsoft.com/office/drawing/2014/main" id="{1CACDB56-29D9-4E6F-A32D-B721726AE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035" y="1903686"/>
            <a:ext cx="2333204" cy="3779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757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9582F-C08C-43B2-B7A5-87F39D29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Real-World Industry Project</a:t>
            </a:r>
            <a:br>
              <a:rPr lang="en-GB" b="1" dirty="0"/>
            </a:br>
            <a:r>
              <a:rPr lang="en-GB" b="1" dirty="0"/>
              <a:t>ORTEC Project for MSCI517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F1853-FD1E-4EF2-A4C4-78FF43779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Project-based assessment tends to be fairly large scale, covering all aspects of the identified learning outcomes, with a fairly generous maximum timeframe set for completing them</a:t>
            </a:r>
          </a:p>
          <a:p>
            <a:r>
              <a:rPr lang="en-GB" dirty="0"/>
              <a:t>For MSCI517, the project tasks were designed such that they can be solved by the majority of the students but generate challenges for more advanced students</a:t>
            </a:r>
          </a:p>
          <a:p>
            <a:r>
              <a:rPr lang="en-GB" dirty="0"/>
              <a:t>The project included open-ended elements to encourage students</a:t>
            </a:r>
          </a:p>
        </p:txBody>
      </p:sp>
      <p:pic>
        <p:nvPicPr>
          <p:cNvPr id="8" name="Picture 7" descr="AACSB Accredited, Association of MBAs Accredited, EFMD EQUIS Accredited, Small Business Charter">
            <a:extLst>
              <a:ext uri="{FF2B5EF4-FFF2-40B4-BE49-F238E27FC236}">
                <a16:creationId xmlns:a16="http://schemas.microsoft.com/office/drawing/2014/main" id="{01DC89B9-D462-4172-B7C2-34E392AE808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09" y="5800705"/>
            <a:ext cx="5899941" cy="60009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32BEDF-A2BB-4F2F-8D1B-B85B9325B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025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9582F-C08C-43B2-B7A5-87F39D29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Real-World Industry Project</a:t>
            </a:r>
            <a:br>
              <a:rPr lang="en-GB" b="1" dirty="0"/>
            </a:br>
            <a:r>
              <a:rPr lang="en-GB" b="1" dirty="0"/>
              <a:t>Pros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F1853-FD1E-4EF2-A4C4-78FF43779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students were operating in an environment that is close to reality</a:t>
            </a:r>
          </a:p>
          <a:p>
            <a:r>
              <a:rPr lang="en-GB" dirty="0"/>
              <a:t>The project gave the students a strong sense of accomplishment as they have generated a real application</a:t>
            </a:r>
          </a:p>
          <a:p>
            <a:r>
              <a:rPr lang="en-GB" dirty="0"/>
              <a:t>The students were motivated to complete the work for grade, in addition to the fact that they appreciated the opportunity to connect their creativity with programming</a:t>
            </a:r>
          </a:p>
        </p:txBody>
      </p:sp>
      <p:pic>
        <p:nvPicPr>
          <p:cNvPr id="8" name="Picture 7" descr="AACSB Accredited, Association of MBAs Accredited, EFMD EQUIS Accredited, Small Business Charter">
            <a:extLst>
              <a:ext uri="{FF2B5EF4-FFF2-40B4-BE49-F238E27FC236}">
                <a16:creationId xmlns:a16="http://schemas.microsoft.com/office/drawing/2014/main" id="{01DC89B9-D462-4172-B7C2-34E392AE808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09" y="5800705"/>
            <a:ext cx="5899941" cy="60009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32BEDF-A2BB-4F2F-8D1B-B85B9325B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0958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9582F-C08C-43B2-B7A5-87F39D29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Real-World Industry Project</a:t>
            </a:r>
            <a:br>
              <a:rPr lang="en-GB" b="1" dirty="0"/>
            </a:br>
            <a:r>
              <a:rPr lang="en-GB" b="1" dirty="0"/>
              <a:t>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F1853-FD1E-4EF2-A4C4-78FF43779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Students are penalised if they are unable to spend enough time completing the tasks</a:t>
            </a:r>
          </a:p>
          <a:p>
            <a:r>
              <a:rPr lang="en-GB" dirty="0"/>
              <a:t>Project-based assessment is more vulnerable to plagiarism than other assessment methods</a:t>
            </a:r>
          </a:p>
        </p:txBody>
      </p:sp>
      <p:pic>
        <p:nvPicPr>
          <p:cNvPr id="8" name="Picture 7" descr="AACSB Accredited, Association of MBAs Accredited, EFMD EQUIS Accredited, Small Business Charter">
            <a:extLst>
              <a:ext uri="{FF2B5EF4-FFF2-40B4-BE49-F238E27FC236}">
                <a16:creationId xmlns:a16="http://schemas.microsoft.com/office/drawing/2014/main" id="{01DC89B9-D462-4172-B7C2-34E392AE808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09" y="5800705"/>
            <a:ext cx="5899941" cy="60009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32BEDF-A2BB-4F2F-8D1B-B85B9325B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5533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9582F-C08C-43B2-B7A5-87F39D293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209" y="697761"/>
            <a:ext cx="7268545" cy="1224153"/>
          </a:xfrm>
        </p:spPr>
        <p:txBody>
          <a:bodyPr/>
          <a:lstStyle/>
          <a:p>
            <a:r>
              <a:rPr lang="en-GB" b="1" dirty="0"/>
              <a:t>Knowledge Transfer Partnership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F1853-FD1E-4EF2-A4C4-78FF43779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883" y="2313991"/>
            <a:ext cx="9742714" cy="332019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The Knowledge Transfer Partnership scheme helps businesses in the UK to grow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The academic partner will help to develop the project, provide academic input and recruit an associate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The scheme can last between 12 and 36 months</a:t>
            </a:r>
          </a:p>
        </p:txBody>
      </p:sp>
      <p:pic>
        <p:nvPicPr>
          <p:cNvPr id="8" name="Picture 7" descr="AACSB Accredited, Association of MBAs Accredited, EFMD EQUIS Accredited, Small Business Charter">
            <a:extLst>
              <a:ext uri="{FF2B5EF4-FFF2-40B4-BE49-F238E27FC236}">
                <a16:creationId xmlns:a16="http://schemas.microsoft.com/office/drawing/2014/main" id="{01DC89B9-D462-4172-B7C2-34E392AE808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09" y="5800705"/>
            <a:ext cx="5899941" cy="60009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32BEDF-A2BB-4F2F-8D1B-B85B9325B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0242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9582F-C08C-43B2-B7A5-87F39D293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209" y="697761"/>
            <a:ext cx="7268545" cy="1224153"/>
          </a:xfrm>
        </p:spPr>
        <p:txBody>
          <a:bodyPr/>
          <a:lstStyle/>
          <a:p>
            <a:r>
              <a:rPr lang="en-GB" b="1" dirty="0"/>
              <a:t>Knowledge Transfer Partnership</a:t>
            </a:r>
            <a:br>
              <a:rPr lang="en-GB" b="1" dirty="0"/>
            </a:br>
            <a:r>
              <a:rPr lang="en-GB" b="1" dirty="0" err="1"/>
              <a:t>Optrak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F1853-FD1E-4EF2-A4C4-78FF43779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883" y="2313991"/>
            <a:ext cx="9742714" cy="332019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Developing and implementing techniques for routing problems</a:t>
            </a:r>
          </a:p>
        </p:txBody>
      </p:sp>
      <p:pic>
        <p:nvPicPr>
          <p:cNvPr id="8" name="Picture 7" descr="AACSB Accredited, Association of MBAs Accredited, EFMD EQUIS Accredited, Small Business Charter">
            <a:extLst>
              <a:ext uri="{FF2B5EF4-FFF2-40B4-BE49-F238E27FC236}">
                <a16:creationId xmlns:a16="http://schemas.microsoft.com/office/drawing/2014/main" id="{01DC89B9-D462-4172-B7C2-34E392AE808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09" y="5800705"/>
            <a:ext cx="5899941" cy="60009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32BEDF-A2BB-4F2F-8D1B-B85B9325B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7" name="Picture 2" descr="Achieve business KPIs, decrease logistics costs with Ortec Routing and  Dispatch EP3 software | Manufacturing &amp; Logistics IT Magazine">
            <a:extLst>
              <a:ext uri="{FF2B5EF4-FFF2-40B4-BE49-F238E27FC236}">
                <a16:creationId xmlns:a16="http://schemas.microsoft.com/office/drawing/2014/main" id="{8E4A45EA-AA5C-41A7-B787-24C0E5C00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633" y="2726740"/>
            <a:ext cx="1814964" cy="294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8">
            <a:extLst>
              <a:ext uri="{FF2B5EF4-FFF2-40B4-BE49-F238E27FC236}">
                <a16:creationId xmlns:a16="http://schemas.microsoft.com/office/drawing/2014/main" id="{53D6775F-5062-4F91-B9B0-5E16E9590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10293" y="3042714"/>
            <a:ext cx="3703652" cy="1154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 descr="Image result for optrak logo">
            <a:extLst>
              <a:ext uri="{FF2B5EF4-FFF2-40B4-BE49-F238E27FC236}">
                <a16:creationId xmlns:a16="http://schemas.microsoft.com/office/drawing/2014/main" id="{837E4D10-B79E-48C5-B45A-3125458B7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3" y="3619788"/>
            <a:ext cx="2896912" cy="87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Logo: InnovateUK">
            <a:extLst>
              <a:ext uri="{FF2B5EF4-FFF2-40B4-BE49-F238E27FC236}">
                <a16:creationId xmlns:a16="http://schemas.microsoft.com/office/drawing/2014/main" id="{3A5C187A-15C9-49E0-B645-660453763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129" y="4517376"/>
            <a:ext cx="4023716" cy="77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912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0</TotalTime>
  <Words>482</Words>
  <Application>Microsoft Office PowerPoint</Application>
  <PresentationFormat>Widescreen</PresentationFormat>
  <Paragraphs>86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Engagement Showcase</vt:lpstr>
      <vt:lpstr>Real-World Industry Project Introduction</vt:lpstr>
      <vt:lpstr>Why engage with industry for teaching and assessment purposes? </vt:lpstr>
      <vt:lpstr>Real-World Industry Project ORTEC Project</vt:lpstr>
      <vt:lpstr>Real-World Industry Project ORTEC Project for MSCI517</vt:lpstr>
      <vt:lpstr>Real-World Industry Project Pros</vt:lpstr>
      <vt:lpstr>Real-World Industry Project Cons</vt:lpstr>
      <vt:lpstr>Knowledge Transfer Partnership</vt:lpstr>
      <vt:lpstr>Knowledge Transfer Partnership Optrak</vt:lpstr>
      <vt:lpstr>Consultancy Service</vt:lpstr>
      <vt:lpstr>Consultancy Service NWAA – Project 3</vt:lpstr>
      <vt:lpstr>Consultancy Service Linde</vt:lpstr>
      <vt:lpstr>Benefits</vt:lpstr>
      <vt:lpstr>References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2020-06-05T17:00:55Z</dcterms:created>
  <dcterms:modified xsi:type="dcterms:W3CDTF">2021-05-02T16:35:48Z</dcterms:modified>
</cp:coreProperties>
</file>